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314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0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 autoAdjust="0"/>
    <p:restoredTop sz="95388" autoAdjust="0"/>
  </p:normalViewPr>
  <p:slideViewPr>
    <p:cSldViewPr snapToGrid="0">
      <p:cViewPr varScale="1">
        <p:scale>
          <a:sx n="59" d="100"/>
          <a:sy n="59" d="100"/>
        </p:scale>
        <p:origin x="1156" y="56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6/3/2024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472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openxmlformats.org/officeDocument/2006/relationships/image" Target="../media/image35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7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7.sv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7.png"/><Relationship Id="rId5" Type="http://schemas.openxmlformats.org/officeDocument/2006/relationships/image" Target="../media/image28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7.png"/><Relationship Id="rId5" Type="http://schemas.openxmlformats.org/officeDocument/2006/relationships/image" Target="../media/image29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7.png"/><Relationship Id="rId5" Type="http://schemas.openxmlformats.org/officeDocument/2006/relationships/image" Target="../media/image30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7.png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7.png"/><Relationship Id="rId5" Type="http://schemas.openxmlformats.org/officeDocument/2006/relationships/image" Target="../media/image32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7.png"/><Relationship Id="rId5" Type="http://schemas.openxmlformats.org/officeDocument/2006/relationships/image" Target="../media/image33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b="1" dirty="0">
                <a:latin typeface="Times New Roman"/>
                <a:cs typeface="Times New Roman"/>
              </a:rPr>
              <a:t>XN PROJECT: PROJECT ROADMAP </a:t>
            </a:r>
            <a:endParaRPr lang="en-US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9CECDAAF-29CE-F7B3-8846-C20A50B5B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8"/>
    </mc:Choice>
    <mc:Fallback>
      <p:transition spd="slow" advTm="15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 anchor="ctr">
            <a:normAutofit/>
          </a:bodyPr>
          <a:lstStyle/>
          <a:p>
            <a:r>
              <a:rPr lang="en-US"/>
              <a:t>Stakeholder Engagement and Feedback Integration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71586-1388-197C-1294-83D4DD85293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3310129" cy="3747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The iterative process of stakeholder engagement and feedback integration.</a:t>
            </a:r>
          </a:p>
          <a:p>
            <a:r>
              <a:rPr lang="en-US"/>
              <a:t>The team's commitment to refining analysis based on continuous feedback.</a:t>
            </a:r>
          </a:p>
          <a:p>
            <a:endParaRPr lang="en-US" dirty="0"/>
          </a:p>
        </p:txBody>
      </p:sp>
      <p:pic>
        <p:nvPicPr>
          <p:cNvPr id="8" name="Picture 7" descr="A group of people standing in a circle with arrows&#10;&#10;Description automatically generated">
            <a:extLst>
              <a:ext uri="{FF2B5EF4-FFF2-40B4-BE49-F238E27FC236}">
                <a16:creationId xmlns:a16="http://schemas.microsoft.com/office/drawing/2014/main" id="{26E65664-D00F-04B3-F621-9873ABA96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10" y="2347307"/>
            <a:ext cx="6751489" cy="3088806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9435391-B23A-60F0-E2BA-B66D4941B1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31"/>
    </mc:Choice>
    <mc:Fallback>
      <p:transition spd="slow" advTm="26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/>
              <a:t>Keys to Successful Project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The agreement on acceptable quality level and quality metrics.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/>
              <a:t>The importance of resource management and adhering to the project timeline.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41D01E-7622-3A27-4ECA-032FE6C8C5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55" r="27187" b="-6"/>
          <a:stretch/>
        </p:blipFill>
        <p:spPr>
          <a:xfrm>
            <a:off x="6076950" y="10"/>
            <a:ext cx="6115050" cy="686887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  <a:noFill/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F67B443-6265-3EAF-8DE6-F91B26DE87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39"/>
    </mc:Choice>
    <mc:Fallback>
      <p:transition spd="slow" advTm="25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6170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baseline="0">
                <a:latin typeface="+mj-lt"/>
                <a:ea typeface="+mj-ea"/>
                <a:cs typeface="+mj-cs"/>
              </a:rPr>
              <a:t>Practical Implementation in Our Project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DA6BCA-3019-1001-18FD-9980C2D5801D}"/>
              </a:ext>
            </a:extLst>
          </p:cNvPr>
          <p:cNvSpPr txBox="1"/>
          <p:nvPr/>
        </p:nvSpPr>
        <p:spPr>
          <a:xfrm>
            <a:off x="914399" y="2022250"/>
            <a:ext cx="3310129" cy="37471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Detail project planning and tracking strategies, including task management and regular updates.</a:t>
            </a:r>
          </a:p>
          <a:p>
            <a:pPr marL="228600" indent="-228600">
              <a:lnSpc>
                <a:spcPct val="9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The importance of documentation for transparency and review.</a:t>
            </a:r>
          </a:p>
        </p:txBody>
      </p:sp>
      <p:pic>
        <p:nvPicPr>
          <p:cNvPr id="8" name="Picture 7" descr="A group of people sitting on letters&#10;&#10;Description automatically generated">
            <a:extLst>
              <a:ext uri="{FF2B5EF4-FFF2-40B4-BE49-F238E27FC236}">
                <a16:creationId xmlns:a16="http://schemas.microsoft.com/office/drawing/2014/main" id="{735D97F2-439C-7D63-24CD-0F8767FE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2310" y="2229156"/>
            <a:ext cx="6751489" cy="332510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4547BC-E29C-A2D4-3FD1-21F3A536BC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8"/>
    </mc:Choice>
    <mc:Fallback>
      <p:transition spd="slow" advTm="26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4463003" cy="1093595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2324018"/>
            <a:ext cx="5057103" cy="2519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The key points discussed.</a:t>
            </a:r>
          </a:p>
          <a:p>
            <a:pPr marL="285750" indent="-285750">
              <a:buFont typeface="Arial"/>
              <a:buChar char="•"/>
            </a:pPr>
            <a:r>
              <a:rPr lang="en-US" sz="3000" dirty="0">
                <a:ea typeface="+mn-lt"/>
                <a:cs typeface="+mn-lt"/>
              </a:rPr>
              <a:t>Reiterate the team's commitment to delivering high-quality, actionable insights to YTG.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CE5613-F966-6534-433E-BA43D772A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25"/>
    </mc:Choice>
    <mc:Fallback>
      <p:transition spd="slow" advTm="23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The XN project and its importance</a:t>
            </a:r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Defining project goals and objectives for focused efforts.</a:t>
            </a: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188DEB73-991C-2F25-B48B-4D119FE598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3"/>
    </mc:Choice>
    <mc:Fallback>
      <p:transition spd="slow" advTm="20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459" y="2502199"/>
            <a:ext cx="4296336" cy="4971260"/>
          </a:xfrm>
        </p:spPr>
        <p:txBody>
          <a:bodyPr>
            <a:normAutofit fontScale="90000"/>
          </a:bodyPr>
          <a:lstStyle/>
          <a:p>
            <a:r>
              <a:rPr lang="en-US" dirty="0"/>
              <a:t>Project</a:t>
            </a:r>
            <a:br>
              <a:rPr lang="en-US" dirty="0"/>
            </a:br>
            <a:r>
              <a:rPr lang="en-US" dirty="0"/>
              <a:t>goals</a:t>
            </a:r>
            <a:br>
              <a:rPr lang="en-US" dirty="0"/>
            </a:br>
            <a:br>
              <a:rPr lang="en-US" dirty="0"/>
            </a:br>
            <a:r>
              <a:rPr lang="en-US" sz="2400" dirty="0">
                <a:ea typeface="+mj-lt"/>
                <a:cs typeface="+mj-lt"/>
              </a:rPr>
              <a:t>team's objective to derive actionable insights from the provided dataset.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>
                <a:ea typeface="+mj-lt"/>
                <a:cs typeface="+mj-lt"/>
              </a:rPr>
              <a:t>importance of packaging results in a concise and clear format for potential implementation by Yeoman Technology Group (YTG)</a:t>
            </a:r>
            <a:br>
              <a:rPr lang="en-US" sz="2400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4" name="Picture Placeholder 13" descr="A person looking at a piece of paper">
            <a:extLst>
              <a:ext uri="{FF2B5EF4-FFF2-40B4-BE49-F238E27FC236}">
                <a16:creationId xmlns:a16="http://schemas.microsoft.com/office/drawing/2014/main" id="{F28819F3-7D3B-EB42-24FD-3C0BBC5963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/>
          <a:srcRect t="119" b="119"/>
          <a:stretch/>
        </p:blipFill>
        <p:spPr>
          <a:xfrm>
            <a:off x="6085840" y="-10159"/>
            <a:ext cx="6116320" cy="6868160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AF8BF81-7A43-31F7-B6F3-BBBD801DA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24"/>
    </mc:Choice>
    <mc:Fallback>
      <p:transition spd="slow" advTm="36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-146126"/>
            <a:ext cx="4805997" cy="2689629"/>
          </a:xfrm>
        </p:spPr>
        <p:txBody>
          <a:bodyPr/>
          <a:lstStyle/>
          <a:p>
            <a:r>
              <a:rPr lang="en-US" dirty="0"/>
              <a:t>Scope description</a:t>
            </a:r>
          </a:p>
        </p:txBody>
      </p:sp>
      <p:pic>
        <p:nvPicPr>
          <p:cNvPr id="5" name="Picture Placeholder 4" descr="A person smelling a small glass bottle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20394" r="20394"/>
          <a:stretch/>
        </p:blipFill>
        <p:spPr>
          <a:xfrm>
            <a:off x="0" y="-10160"/>
            <a:ext cx="6096000" cy="68580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2545" y="2548137"/>
            <a:ext cx="4817202" cy="3768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Focus on Exploratory Data Analysis (EDA) to identify areas for actionable operational decisions.</a:t>
            </a:r>
            <a:endParaRPr lang="en-US"/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Two main paths the team is pursuing: analysis of the most popular brands vs. analysis of the smallest brands for potential impact on profit or unit sales.</a:t>
            </a:r>
          </a:p>
          <a:p>
            <a:pPr marL="342900" indent="-342900">
              <a:buChar char="•"/>
            </a:pPr>
            <a:r>
              <a:rPr lang="en-US" dirty="0">
                <a:ea typeface="+mn-lt"/>
                <a:cs typeface="+mn-lt"/>
              </a:rPr>
              <a:t>Success criteria for the project and the compressed timeline for completion.</a:t>
            </a:r>
            <a:endParaRPr lang="en-US" dirty="0"/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2A50064C-1666-616A-20CC-0F3640591B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66"/>
    </mc:Choice>
    <mc:Fallback>
      <p:transition spd="slow" advTm="34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Expectations and Acceptance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ea typeface="+mn-lt"/>
                <a:cs typeface="+mn-lt"/>
              </a:rPr>
              <a:t>The</a:t>
            </a:r>
            <a:r>
              <a:rPr lang="en-US" sz="3000" cap="none" dirty="0">
                <a:ea typeface="+mn-lt"/>
                <a:cs typeface="+mn-lt"/>
              </a:rPr>
              <a:t> </a:t>
            </a:r>
            <a:r>
              <a:rPr lang="en-US" sz="3000" dirty="0">
                <a:ea typeface="+mn-lt"/>
                <a:cs typeface="+mn-lt"/>
              </a:rPr>
              <a:t>importance </a:t>
            </a:r>
            <a:r>
              <a:rPr lang="en-US" sz="3000" cap="none" dirty="0">
                <a:ea typeface="+mn-lt"/>
                <a:cs typeface="+mn-lt"/>
              </a:rPr>
              <a:t>of</a:t>
            </a:r>
            <a:r>
              <a:rPr lang="en-US" sz="3000" dirty="0">
                <a:ea typeface="+mn-lt"/>
                <a:cs typeface="+mn-lt"/>
              </a:rPr>
              <a:t> sponsor feedback </a:t>
            </a:r>
            <a:r>
              <a:rPr lang="en-US" sz="3000" cap="none" dirty="0">
                <a:ea typeface="+mn-lt"/>
                <a:cs typeface="+mn-lt"/>
              </a:rPr>
              <a:t>for </a:t>
            </a:r>
            <a:r>
              <a:rPr lang="en-US" sz="3000" dirty="0">
                <a:ea typeface="+mn-lt"/>
                <a:cs typeface="+mn-lt"/>
              </a:rPr>
              <a:t>project growth.</a:t>
            </a:r>
            <a:endParaRPr lang="en-US" sz="3000" dirty="0">
              <a:ea typeface="+mn-lt"/>
              <a:cs typeface="Calibri"/>
            </a:endParaRPr>
          </a:p>
          <a:p>
            <a:r>
              <a:rPr lang="en-US" sz="3000" dirty="0">
                <a:ea typeface="+mn-lt"/>
                <a:cs typeface="+mn-lt"/>
              </a:rPr>
              <a:t>Encourage </a:t>
            </a:r>
            <a:r>
              <a:rPr lang="en-US" sz="3000" cap="none" dirty="0">
                <a:ea typeface="+mn-lt"/>
                <a:cs typeface="+mn-lt"/>
              </a:rPr>
              <a:t>the </a:t>
            </a:r>
            <a:r>
              <a:rPr lang="en-US" sz="3000" dirty="0">
                <a:ea typeface="+mn-lt"/>
                <a:cs typeface="+mn-lt"/>
              </a:rPr>
              <a:t>team's readiness to adjust and improve based </a:t>
            </a:r>
            <a:r>
              <a:rPr lang="en-US" sz="3000" cap="none" dirty="0">
                <a:ea typeface="+mn-lt"/>
                <a:cs typeface="+mn-lt"/>
              </a:rPr>
              <a:t>on </a:t>
            </a:r>
            <a:r>
              <a:rPr lang="en-US" sz="3000" dirty="0">
                <a:ea typeface="+mn-lt"/>
                <a:cs typeface="+mn-lt"/>
              </a:rPr>
              <a:t>feedback.</a:t>
            </a:r>
            <a:endParaRPr lang="en-US" sz="3000" dirty="0"/>
          </a:p>
          <a:p>
            <a:r>
              <a:rPr lang="en-US" sz="3000" dirty="0">
                <a:ea typeface="+mn-lt"/>
                <a:cs typeface="+mn-lt"/>
              </a:rPr>
              <a:t>The objective </a:t>
            </a:r>
            <a:r>
              <a:rPr lang="en-US" sz="3000" cap="none" dirty="0">
                <a:ea typeface="+mn-lt"/>
                <a:cs typeface="+mn-lt"/>
              </a:rPr>
              <a:t>of </a:t>
            </a:r>
            <a:r>
              <a:rPr lang="en-US" sz="3000" dirty="0">
                <a:ea typeface="+mn-lt"/>
                <a:cs typeface="+mn-lt"/>
              </a:rPr>
              <a:t>delivering a product for client review and subsequent refinement.</a:t>
            </a:r>
            <a:endParaRPr lang="en-US" sz="3000" dirty="0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 dirty="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DADA11-ACED-B001-D826-63C4C5FA1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63"/>
    </mc:Choice>
    <mc:Fallback>
      <p:transition spd="slow" advTm="25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8221-C29B-07A3-B569-B8B466B10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294" y="-969421"/>
            <a:ext cx="4896678" cy="3624984"/>
          </a:xfrm>
        </p:spPr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5" name="Picture Placeholder 4" descr="A person standing in a greenhouse">
            <a:extLst>
              <a:ext uri="{FF2B5EF4-FFF2-40B4-BE49-F238E27FC236}">
                <a16:creationId xmlns:a16="http://schemas.microsoft.com/office/drawing/2014/main" id="{EE30546E-D63D-6DD8-4DA7-41DD51A44C2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t="12487" b="12487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EA7D4-8B96-5A0E-252E-6B8E8B1CF1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94294" y="3164461"/>
            <a:ext cx="4896677" cy="23097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noProof="1">
                <a:ea typeface="+mn-lt"/>
                <a:cs typeface="+mn-lt"/>
              </a:rPr>
              <a:t>The primary constraint of limited access to additional data.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noProof="1">
                <a:ea typeface="+mn-lt"/>
                <a:cs typeface="+mn-lt"/>
              </a:rPr>
              <a:t>The advantage of focused analysis due to this limitation.</a:t>
            </a:r>
            <a:endParaRPr lang="en-US" dirty="0"/>
          </a:p>
          <a:p>
            <a:endParaRPr lang="en-US" noProof="1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C443EA4-921F-D70F-4243-83BFFAE9B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60417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90"/>
    </mc:Choice>
    <mc:Fallback>
      <p:transition spd="slow" advTm="25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Identifying Changes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noProof="1"/>
              <a:t>The</a:t>
            </a:r>
            <a:r>
              <a:rPr lang="en-US" noProof="1">
                <a:ea typeface="+mn-lt"/>
                <a:cs typeface="+mn-lt"/>
              </a:rPr>
              <a:t> limitation of making significant scope changes given the project timeline.</a:t>
            </a:r>
            <a:endParaRPr lang="en-US" dirty="0"/>
          </a:p>
          <a:p>
            <a:r>
              <a:rPr lang="en-US" noProof="1">
                <a:ea typeface="+mn-lt"/>
                <a:cs typeface="+mn-lt"/>
              </a:rPr>
              <a:t>The importance of considering recommended changes for future projects.</a:t>
            </a:r>
            <a:endParaRPr lang="en-US" dirty="0"/>
          </a:p>
          <a:p>
            <a:endParaRPr lang="en-US" noProof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7" name="Content Placeholder 16" descr="A body of water with trees and leaves&#10;&#10;Description automatically generated">
            <a:extLst>
              <a:ext uri="{FF2B5EF4-FFF2-40B4-BE49-F238E27FC236}">
                <a16:creationId xmlns:a16="http://schemas.microsoft.com/office/drawing/2014/main" id="{6323BE86-2F2B-6C7F-9B0F-B27EDEA6A6B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5"/>
          <a:stretch>
            <a:fillRect/>
          </a:stretch>
        </p:blipFill>
        <p:spPr>
          <a:xfrm>
            <a:off x="5733245" y="2871005"/>
            <a:ext cx="6096000" cy="2049670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5AA508-2190-C202-F205-BF806093C4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43"/>
    </mc:Choice>
    <mc:Fallback>
      <p:transition spd="slow" advTm="23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 anchor="ctr">
            <a:normAutofit/>
          </a:bodyPr>
          <a:lstStyle/>
          <a:p>
            <a:r>
              <a:rPr lang="en-US"/>
              <a:t>Stakeholder Analysis</a:t>
            </a:r>
            <a:r>
              <a:rPr lang="en-US" dirty="0"/>
              <a:t>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Primary stakeholders: YTG, Course Instructor, and Project Team.</a:t>
            </a:r>
          </a:p>
          <a:p>
            <a:r>
              <a:rPr lang="en-US"/>
              <a:t>Strategies for managing stakeholder interests, including regular updates and feedback sessions.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Content Placeholder 5" descr="Close up of an olive branch on a sunset">
            <a:extLst>
              <a:ext uri="{FF2B5EF4-FFF2-40B4-BE49-F238E27FC236}">
                <a16:creationId xmlns:a16="http://schemas.microsoft.com/office/drawing/2014/main" id="{120C1750-EDD7-0146-0049-6DC8363E192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/>
          <a:srcRect l="37502" r="3074"/>
          <a:stretch/>
        </p:blipFill>
        <p:spPr>
          <a:xfrm>
            <a:off x="6076950" y="10"/>
            <a:ext cx="6115050" cy="6868876"/>
          </a:xfrm>
          <a:noFill/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C8FD32F-2600-B237-C453-5BCAD5E44E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85"/>
    </mc:Choice>
    <mc:Fallback>
      <p:transition spd="slow" advTm="17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85" y="446313"/>
            <a:ext cx="5179615" cy="1448747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5181600" cy="37471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dirty="0">
                <a:ea typeface="+mn-lt"/>
                <a:cs typeface="+mn-lt"/>
              </a:rPr>
              <a:t>The importance of ethical data handling and maintaining confidentiality.</a:t>
            </a:r>
            <a:endParaRPr lang="en-US" sz="3000"/>
          </a:p>
          <a:p>
            <a:r>
              <a:rPr lang="en-US" sz="3000" dirty="0">
                <a:ea typeface="+mn-lt"/>
                <a:cs typeface="+mn-lt"/>
              </a:rPr>
              <a:t>Commit to following academic and professional guidelines for data usage and reporting.</a:t>
            </a:r>
            <a:endParaRPr lang="en-US" sz="30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Placeholder 17" descr="Two people looking at their phones">
            <a:extLst>
              <a:ext uri="{FF2B5EF4-FFF2-40B4-BE49-F238E27FC236}">
                <a16:creationId xmlns:a16="http://schemas.microsoft.com/office/drawing/2014/main" id="{1609D79A-E8EF-302E-E8CA-07C644CE0E0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/>
          <a:srcRect l="81" r="81"/>
          <a:stretch/>
        </p:blipFill>
        <p:spPr>
          <a:xfrm>
            <a:off x="6076950" y="0"/>
            <a:ext cx="6115050" cy="6868886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DA28D3-9A80-39EB-C98D-F2C59F5C23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3125" t="-203125" r="-203125" b="-20312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89"/>
    </mc:Choice>
    <mc:Fallback>
      <p:transition spd="slow" advTm="20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377</Words>
  <Application>Microsoft Office PowerPoint</Application>
  <PresentationFormat>Widescreen</PresentationFormat>
  <Paragraphs>59</Paragraphs>
  <Slides>13</Slides>
  <Notes>13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Tenorite</vt:lpstr>
      <vt:lpstr>Times New Roman</vt:lpstr>
      <vt:lpstr>Custom</vt:lpstr>
      <vt:lpstr>XN PROJECT: PROJECT ROADMAP </vt:lpstr>
      <vt:lpstr>introduction</vt:lpstr>
      <vt:lpstr>Project goals  team's objective to derive actionable insights from the provided dataset.  importance of packaging results in a concise and clear format for potential implementation by Yeoman Technology Group (YTG)   </vt:lpstr>
      <vt:lpstr>Scope description</vt:lpstr>
      <vt:lpstr>Expectations and Acceptance</vt:lpstr>
      <vt:lpstr>constraints</vt:lpstr>
      <vt:lpstr>Identifying Changes</vt:lpstr>
      <vt:lpstr>Stakeholder Analysis </vt:lpstr>
      <vt:lpstr>Ethical Considerations</vt:lpstr>
      <vt:lpstr>Stakeholder Engagement and Feedback Integration</vt:lpstr>
      <vt:lpstr>Keys to Successful Project Management</vt:lpstr>
      <vt:lpstr>Practical Implementation in Our Project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Sean McLean</dc:creator>
  <cp:lastModifiedBy>Sean McLean</cp:lastModifiedBy>
  <cp:revision>111</cp:revision>
  <dcterms:created xsi:type="dcterms:W3CDTF">2024-06-03T05:47:34Z</dcterms:created>
  <dcterms:modified xsi:type="dcterms:W3CDTF">2024-06-03T06:40:10Z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